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42"/>
  </p:notesMasterIdLst>
  <p:handoutMasterIdLst>
    <p:handoutMasterId r:id="rId43"/>
  </p:handoutMasterIdLst>
  <p:sldIdLst>
    <p:sldId id="326" r:id="rId2"/>
    <p:sldId id="257" r:id="rId3"/>
    <p:sldId id="327" r:id="rId4"/>
    <p:sldId id="317" r:id="rId5"/>
    <p:sldId id="324" r:id="rId6"/>
    <p:sldId id="260" r:id="rId7"/>
    <p:sldId id="325" r:id="rId8"/>
    <p:sldId id="262" r:id="rId9"/>
    <p:sldId id="269" r:id="rId10"/>
    <p:sldId id="297" r:id="rId11"/>
    <p:sldId id="319" r:id="rId12"/>
    <p:sldId id="307" r:id="rId13"/>
    <p:sldId id="328" r:id="rId14"/>
    <p:sldId id="308" r:id="rId15"/>
    <p:sldId id="304" r:id="rId16"/>
    <p:sldId id="329" r:id="rId17"/>
    <p:sldId id="275" r:id="rId18"/>
    <p:sldId id="330" r:id="rId19"/>
    <p:sldId id="332" r:id="rId20"/>
    <p:sldId id="331" r:id="rId21"/>
    <p:sldId id="333" r:id="rId22"/>
    <p:sldId id="335" r:id="rId23"/>
    <p:sldId id="337" r:id="rId24"/>
    <p:sldId id="338" r:id="rId25"/>
    <p:sldId id="334" r:id="rId26"/>
    <p:sldId id="336" r:id="rId27"/>
    <p:sldId id="339" r:id="rId28"/>
    <p:sldId id="340" r:id="rId29"/>
    <p:sldId id="342" r:id="rId30"/>
    <p:sldId id="343" r:id="rId31"/>
    <p:sldId id="341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</p:sldIdLst>
  <p:sldSz cx="9144000" cy="6858000" type="screen4x3"/>
  <p:notesSz cx="6669088" cy="9926638"/>
  <p:defaultTextStyle>
    <a:defPPr>
      <a:defRPr lang="lv-LV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800080"/>
    <a:srgbClr val="FF9933"/>
    <a:srgbClr val="FF6600"/>
    <a:srgbClr val="FFFFCC"/>
    <a:srgbClr val="5F5F5F"/>
    <a:srgbClr val="6600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84"/>
      </p:cViewPr>
      <p:guideLst>
        <p:guide orient="horz" pos="1933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3819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5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5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fld id="{89164C50-703C-4E6B-A396-2D00EC3E6596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756431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3BD620-7165-4BF0-81AA-ACC70859AC52}" type="datetimeFigureOut">
              <a:rPr lang="lv-LV"/>
              <a:pPr>
                <a:defRPr/>
              </a:pPr>
              <a:t>09.12.2016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7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v-LV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5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C9B6B6B-1A9B-4331-B4C5-89ED96282CF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84522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lv-LV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D3B4EB-9951-46E3-9CB0-1152AC055A28}" type="slidenum">
              <a:rPr lang="lv-LV" altLang="lv-LV" smtClean="0"/>
              <a:pPr/>
              <a:t>1</a:t>
            </a:fld>
            <a:endParaRPr lang="lv-LV" altLang="lv-LV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33</a:t>
            </a:fld>
            <a:endParaRPr 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35</a:t>
            </a:fld>
            <a:endParaRPr lang="lv-LV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37</a:t>
            </a:fld>
            <a:endParaRPr lang="lv-LV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39</a:t>
            </a:fld>
            <a:endParaRPr 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7BFCC6-7057-492D-9F51-117ACB875568}" type="slidenum">
              <a:rPr lang="lv-LV" altLang="lv-LV" smtClean="0"/>
              <a:pPr/>
              <a:t>6</a:t>
            </a:fld>
            <a:endParaRPr lang="lv-LV" altLang="lv-LV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altLang="lv-LV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9E6CCE-5E91-4071-8F79-30644C1C09F1}" type="slidenum">
              <a:rPr lang="lv-LV" altLang="lv-LV" smtClean="0"/>
              <a:pPr/>
              <a:t>7</a:t>
            </a:fld>
            <a:endParaRPr lang="lv-LV" altLang="lv-LV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23</a:t>
            </a:fld>
            <a:endParaRPr lang="lv-LV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24</a:t>
            </a:fld>
            <a:endParaRPr 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26</a:t>
            </a:fld>
            <a:endParaRPr 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28</a:t>
            </a:fld>
            <a:endParaRPr 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29</a:t>
            </a:fld>
            <a:endParaRPr 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B6B-1A9B-4331-B4C5-89ED96282CFF}" type="slidenum">
              <a:rPr lang="lv-LV" smtClean="0"/>
              <a:pPr>
                <a:defRPr/>
              </a:pPr>
              <a:t>31</a:t>
            </a:fld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6656388"/>
            <a:ext cx="9144000" cy="201612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lv-LV" altLang="lv-LV" smtClean="0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lv-LV" altLang="lv-LV" smtClean="0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lv-LV" altLang="lv-LV" smtClean="0"/>
            </a:p>
          </p:txBody>
        </p:sp>
      </p:grpSp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lv-LV" altLang="lv-LV" noProof="0" smtClean="0"/>
              <a:t>Click to edit Master title style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lv-LV" altLang="lv-LV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082C7-4CF8-4E8C-B2B1-0712DCCA6AF2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752AD-579F-4AF4-B374-A80B0CE0556B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63D6C-A461-4BD3-8067-0517A63E8258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B2A2-5F93-420B-BC48-DE82F3BC83E0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D4AA2-F977-4667-9CEA-25B9A4F712C3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1E853-5FED-48DE-B381-5E4747432855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0DC4B-0706-46E5-B567-0B2205C74A69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8AE5B-FF96-42E5-A552-033374D094DF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796E1-4D7E-4432-9405-ACB4777974A2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B717-9E1F-45B5-9FA9-B49B9CFC0141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58B02-E104-42D2-9CD5-D8CAFF01919E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233DF-9F41-454B-83C2-2E14086A83B7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 smtClean="0"/>
              <a:t>Click to edit Master text styles</a:t>
            </a:r>
          </a:p>
          <a:p>
            <a:pPr lvl="1"/>
            <a:r>
              <a:rPr lang="lv-LV" altLang="lv-LV" smtClean="0"/>
              <a:t>Second level</a:t>
            </a:r>
          </a:p>
          <a:p>
            <a:pPr lvl="2"/>
            <a:r>
              <a:rPr lang="lv-LV" altLang="lv-LV" smtClean="0"/>
              <a:t>Third level</a:t>
            </a:r>
          </a:p>
          <a:p>
            <a:pPr lvl="3"/>
            <a:r>
              <a:rPr lang="lv-LV" altLang="lv-LV" smtClean="0"/>
              <a:t>Fourth level</a:t>
            </a:r>
          </a:p>
          <a:p>
            <a:pPr lvl="4"/>
            <a:r>
              <a:rPr lang="lv-LV" altLang="lv-LV" smtClean="0"/>
              <a:t>Fifth level</a:t>
            </a:r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352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lv-LV" altLang="lv-LV"/>
          </a:p>
        </p:txBody>
      </p:sp>
      <p:sp>
        <p:nvSpPr>
          <p:cNvPr id="352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BFD2BB16-CF99-42DB-9873-0D04AAE3F624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lv-LV" altLang="lv-LV" sz="2400" smtClean="0">
              <a:latin typeface="Times New Roman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lv-LV" altLang="lv-LV" sz="2400" smtClean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lv-LV" altLang="lv-LV" sz="2400" smtClean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800080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789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-468560" y="1219200"/>
            <a:ext cx="10009112" cy="2557406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215900"/>
          </a:effectLst>
        </p:spPr>
        <p:txBody>
          <a:bodyPr>
            <a:sp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468560" y="3282814"/>
            <a:ext cx="10009112" cy="2557406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215900"/>
          </a:effectLst>
        </p:spPr>
        <p:txBody>
          <a:bodyPr>
            <a:sp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308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2550" y="3667125"/>
            <a:ext cx="6400800" cy="2209800"/>
          </a:xfrm>
        </p:spPr>
        <p:txBody>
          <a:bodyPr/>
          <a:lstStyle/>
          <a:p>
            <a:pPr eaLnBrk="1" hangingPunct="1"/>
            <a:r>
              <a:rPr lang="lv-LV" altLang="lv-LV" sz="3200" dirty="0" smtClean="0">
                <a:solidFill>
                  <a:srgbClr val="5F5F5F"/>
                </a:solidFill>
                <a:latin typeface="Candara" pitchFamily="34" charset="0"/>
              </a:rPr>
              <a:t>Noslēguma pasākums</a:t>
            </a:r>
          </a:p>
          <a:p>
            <a:pPr eaLnBrk="1" hangingPunct="1"/>
            <a:r>
              <a:rPr lang="lv-LV" altLang="lv-LV" sz="3200" dirty="0" smtClean="0">
                <a:solidFill>
                  <a:srgbClr val="5F5F5F"/>
                </a:solidFill>
                <a:latin typeface="Candara" pitchFamily="34" charset="0"/>
              </a:rPr>
              <a:t>Meņģelē, 10.12.2016.</a:t>
            </a:r>
          </a:p>
        </p:txBody>
      </p:sp>
      <p:sp>
        <p:nvSpPr>
          <p:cNvPr id="3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3288" y="1435100"/>
            <a:ext cx="7340600" cy="1989138"/>
          </a:xfrm>
        </p:spPr>
        <p:txBody>
          <a:bodyPr/>
          <a:lstStyle/>
          <a:p>
            <a:pPr eaLnBrk="1" hangingPunct="1"/>
            <a:r>
              <a:rPr lang="lv-LV" altLang="lv-LV" sz="4800" dirty="0" smtClean="0">
                <a:latin typeface="Candara" pitchFamily="34" charset="0"/>
              </a:rPr>
              <a:t>Veidojam vidi ap mums </a:t>
            </a:r>
            <a:br>
              <a:rPr lang="lv-LV" altLang="lv-LV" sz="4800" dirty="0" smtClean="0">
                <a:latin typeface="Candara" pitchFamily="34" charset="0"/>
              </a:rPr>
            </a:br>
            <a:r>
              <a:rPr lang="lv-LV" altLang="lv-LV" sz="4800" dirty="0" smtClean="0">
                <a:latin typeface="Candara" pitchFamily="34" charset="0"/>
              </a:rPr>
              <a:t>Ogres novadā</a:t>
            </a:r>
          </a:p>
        </p:txBody>
      </p:sp>
      <p:pic>
        <p:nvPicPr>
          <p:cNvPr id="3083" name="Picture 3" descr="X:\Pictures\Gerbonji\Ogres novada gerbonis\Ogres_novada_gerbonis_lie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338"/>
            <a:ext cx="863600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X:\Sanda\Sabiedrība ar Dvēseli\Logo\Logo SDL (krasains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30" y="116632"/>
            <a:ext cx="1216863" cy="93610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127000">
              <a:schemeClr val="bg1"/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550" y="188118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2082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2" name="Rectangle 2050"/>
          <p:cNvSpPr>
            <a:spLocks noChangeArrowheads="1"/>
          </p:cNvSpPr>
          <p:nvPr/>
        </p:nvSpPr>
        <p:spPr bwMode="auto">
          <a:xfrm>
            <a:off x="466725" y="476250"/>
            <a:ext cx="8137525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>
                <a:latin typeface="Candara" pitchFamily="34" charset="0"/>
              </a:rPr>
              <a:t>Kompleksi risinājumi daudzdzīvokļu māju pagalmu sakārtošanai</a:t>
            </a:r>
          </a:p>
        </p:txBody>
      </p:sp>
      <p:sp>
        <p:nvSpPr>
          <p:cNvPr id="12293" name="Rectangle 2050"/>
          <p:cNvSpPr>
            <a:spLocks noChangeArrowheads="1"/>
          </p:cNvSpPr>
          <p:nvPr/>
        </p:nvSpPr>
        <p:spPr bwMode="auto">
          <a:xfrm>
            <a:off x="250825" y="4221163"/>
            <a:ext cx="2151063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Tīnūžu iela 7</a:t>
            </a:r>
          </a:p>
        </p:txBody>
      </p:sp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5513" y="4437063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5" name="Rectangle 2050"/>
          <p:cNvSpPr>
            <a:spLocks noChangeArrowheads="1"/>
          </p:cNvSpPr>
          <p:nvPr/>
        </p:nvSpPr>
        <p:spPr bwMode="auto">
          <a:xfrm>
            <a:off x="7065963" y="4581525"/>
            <a:ext cx="2151062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Lapu iela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5" name="Rectangle 2050"/>
          <p:cNvSpPr>
            <a:spLocks noChangeArrowheads="1"/>
          </p:cNvSpPr>
          <p:nvPr/>
        </p:nvSpPr>
        <p:spPr bwMode="auto">
          <a:xfrm>
            <a:off x="342900" y="5445125"/>
            <a:ext cx="24289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 dirty="0">
                <a:latin typeface="Candara" pitchFamily="34" charset="0"/>
              </a:rPr>
              <a:t>Mālkalnes </a:t>
            </a:r>
            <a:r>
              <a:rPr lang="lv-LV" altLang="lv-LV" sz="2400" dirty="0" err="1">
                <a:latin typeface="Candara" pitchFamily="34" charset="0"/>
              </a:rPr>
              <a:t>pr</a:t>
            </a:r>
            <a:r>
              <a:rPr lang="lv-LV" altLang="lv-LV" sz="2400" dirty="0">
                <a:latin typeface="Candara" pitchFamily="34" charset="0"/>
              </a:rPr>
              <a:t>. 23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201613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2781300"/>
            <a:ext cx="3600451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9" descr="C:\Users\bta_tatjanaz\AppData\Local\Microsoft\Windows\Temporary Internet Files\Content.Outlook\S3NK71G9\IMAG2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477838"/>
            <a:ext cx="2700337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257550"/>
            <a:ext cx="27003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20" name="Rectangle 2050"/>
          <p:cNvSpPr>
            <a:spLocks noChangeArrowheads="1"/>
          </p:cNvSpPr>
          <p:nvPr/>
        </p:nvSpPr>
        <p:spPr bwMode="auto">
          <a:xfrm>
            <a:off x="6991350" y="4149725"/>
            <a:ext cx="215265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Ausekļa pr. 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ChangeArrowheads="1"/>
          </p:cNvSpPr>
          <p:nvPr/>
        </p:nvSpPr>
        <p:spPr bwMode="auto">
          <a:xfrm>
            <a:off x="323528" y="909216"/>
            <a:ext cx="8696325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>
                <a:latin typeface="Candara" pitchFamily="34" charset="0"/>
              </a:rPr>
              <a:t>Bērnu rotaļu laukumu ierīkošana vai atjaunošana</a:t>
            </a:r>
          </a:p>
        </p:txBody>
      </p:sp>
      <p:sp>
        <p:nvSpPr>
          <p:cNvPr id="14339" name="Rectangle 2050"/>
          <p:cNvSpPr>
            <a:spLocks noChangeArrowheads="1"/>
          </p:cNvSpPr>
          <p:nvPr/>
        </p:nvSpPr>
        <p:spPr bwMode="auto">
          <a:xfrm>
            <a:off x="6300788" y="5589588"/>
            <a:ext cx="215265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PII «Sprīdītis»</a:t>
            </a:r>
          </a:p>
        </p:txBody>
      </p:sp>
      <p:sp>
        <p:nvSpPr>
          <p:cNvPr id="14340" name="Rectangle 2050"/>
          <p:cNvSpPr>
            <a:spLocks noChangeArrowheads="1"/>
          </p:cNvSpPr>
          <p:nvPr/>
        </p:nvSpPr>
        <p:spPr bwMode="auto">
          <a:xfrm>
            <a:off x="611188" y="1876425"/>
            <a:ext cx="215265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Krasta iela 3</a:t>
            </a: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34950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85273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3" name="Rectangle 2050"/>
          <p:cNvSpPr>
            <a:spLocks noChangeArrowheads="1"/>
          </p:cNvSpPr>
          <p:nvPr/>
        </p:nvSpPr>
        <p:spPr bwMode="auto">
          <a:xfrm>
            <a:off x="755650" y="5445125"/>
            <a:ext cx="215265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Ausekļa pr. 1</a:t>
            </a:r>
          </a:p>
        </p:txBody>
      </p:sp>
      <p:sp>
        <p:nvSpPr>
          <p:cNvPr id="15364" name="Rectangle 2050"/>
          <p:cNvSpPr>
            <a:spLocks noChangeArrowheads="1"/>
          </p:cNvSpPr>
          <p:nvPr/>
        </p:nvSpPr>
        <p:spPr bwMode="auto">
          <a:xfrm>
            <a:off x="6156325" y="4165600"/>
            <a:ext cx="2843213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 dirty="0">
                <a:latin typeface="Candara" pitchFamily="34" charset="0"/>
              </a:rPr>
              <a:t>«Lašupes»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" y="3460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7209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4255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050"/>
          <p:cNvSpPr>
            <a:spLocks noChangeArrowheads="1"/>
          </p:cNvSpPr>
          <p:nvPr/>
        </p:nvSpPr>
        <p:spPr bwMode="auto">
          <a:xfrm>
            <a:off x="447675" y="836613"/>
            <a:ext cx="8137525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>
                <a:latin typeface="Candara" pitchFamily="34" charset="0"/>
              </a:rPr>
              <a:t>Sporta un aktīvās atpūtas iespēju dažādošana</a:t>
            </a:r>
          </a:p>
        </p:txBody>
      </p:sp>
      <p:sp>
        <p:nvSpPr>
          <p:cNvPr id="16387" name="Rectangle 2050"/>
          <p:cNvSpPr>
            <a:spLocks noChangeArrowheads="1"/>
          </p:cNvSpPr>
          <p:nvPr/>
        </p:nvSpPr>
        <p:spPr bwMode="auto">
          <a:xfrm>
            <a:off x="4572000" y="4652963"/>
            <a:ext cx="3744913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 dirty="0">
                <a:latin typeface="Candara" pitchFamily="34" charset="0"/>
              </a:rPr>
              <a:t>Sporta inventāra iegāde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000" dirty="0">
                <a:latin typeface="Candara" pitchFamily="34" charset="0"/>
              </a:rPr>
              <a:t>Biedrība «</a:t>
            </a:r>
            <a:r>
              <a:rPr lang="lv-LV" altLang="lv-LV" sz="2000" dirty="0" err="1">
                <a:latin typeface="Candara" pitchFamily="34" charset="0"/>
              </a:rPr>
              <a:t>Street</a:t>
            </a:r>
            <a:r>
              <a:rPr lang="lv-LV" altLang="lv-LV" sz="2000" dirty="0">
                <a:latin typeface="Candara" pitchFamily="34" charset="0"/>
              </a:rPr>
              <a:t> </a:t>
            </a:r>
            <a:r>
              <a:rPr lang="lv-LV" altLang="lv-LV" sz="2000" dirty="0" err="1">
                <a:latin typeface="Candara" pitchFamily="34" charset="0"/>
              </a:rPr>
              <a:t>Warriors</a:t>
            </a:r>
            <a:r>
              <a:rPr lang="lv-LV" altLang="lv-LV" sz="2000" dirty="0">
                <a:latin typeface="Candara" pitchFamily="34" charset="0"/>
              </a:rPr>
              <a:t>»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21310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7325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050"/>
          <p:cNvSpPr>
            <a:spLocks noChangeArrowheads="1"/>
          </p:cNvSpPr>
          <p:nvPr/>
        </p:nvSpPr>
        <p:spPr bwMode="auto">
          <a:xfrm>
            <a:off x="447675" y="836613"/>
            <a:ext cx="8137525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>
                <a:latin typeface="Candara" pitchFamily="34" charset="0"/>
              </a:rPr>
              <a:t>Sabiedriski nozīmīgu teritoriju labiekārtošana</a:t>
            </a:r>
          </a:p>
        </p:txBody>
      </p:sp>
      <p:sp>
        <p:nvSpPr>
          <p:cNvPr id="17411" name="Rectangle 2050"/>
          <p:cNvSpPr>
            <a:spLocks noChangeArrowheads="1"/>
          </p:cNvSpPr>
          <p:nvPr/>
        </p:nvSpPr>
        <p:spPr bwMode="auto">
          <a:xfrm>
            <a:off x="403225" y="4365104"/>
            <a:ext cx="3880743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 dirty="0">
                <a:latin typeface="Candara" pitchFamily="34" charset="0"/>
              </a:rPr>
              <a:t>Solu atjaunošana un atkritumu urnu uzstādīšana </a:t>
            </a:r>
            <a:r>
              <a:rPr lang="lv-LV" altLang="lv-LV" sz="2400" dirty="0" err="1">
                <a:latin typeface="Candara" pitchFamily="34" charset="0"/>
              </a:rPr>
              <a:t>Špakovska</a:t>
            </a:r>
            <a:r>
              <a:rPr lang="lv-LV" altLang="lv-LV" sz="2400" dirty="0">
                <a:latin typeface="Candara" pitchFamily="34" charset="0"/>
              </a:rPr>
              <a:t> parkā</a:t>
            </a:r>
          </a:p>
        </p:txBody>
      </p:sp>
      <p:sp>
        <p:nvSpPr>
          <p:cNvPr id="17412" name="Rectangle 2050"/>
          <p:cNvSpPr>
            <a:spLocks noChangeArrowheads="1"/>
          </p:cNvSpPr>
          <p:nvPr/>
        </p:nvSpPr>
        <p:spPr bwMode="auto">
          <a:xfrm>
            <a:off x="4716016" y="4797152"/>
            <a:ext cx="3964434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 dirty="0">
                <a:latin typeface="Candara" pitchFamily="34" charset="0"/>
              </a:rPr>
              <a:t>Āra lasītavas </a:t>
            </a:r>
            <a:r>
              <a:rPr lang="lv-LV" altLang="lv-LV" sz="2400" dirty="0" smtClean="0">
                <a:latin typeface="Candara" pitchFamily="34" charset="0"/>
              </a:rPr>
              <a:t>ierīkošana pie </a:t>
            </a:r>
            <a:r>
              <a:rPr lang="lv-LV" altLang="lv-LV" sz="2400" dirty="0">
                <a:latin typeface="Candara" pitchFamily="34" charset="0"/>
              </a:rPr>
              <a:t>Ogres Centrālās bibliotēkas</a:t>
            </a:r>
          </a:p>
        </p:txBody>
      </p:sp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7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Attēls 5" descr="C:\Users\maruta\Desktop\PROJEKTI_2016\VVAM_Istenoshana\IMG_2886.JPG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420938"/>
            <a:ext cx="37433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5" name="Rectangle 2050"/>
          <p:cNvSpPr>
            <a:spLocks noChangeArrowheads="1"/>
          </p:cNvSpPr>
          <p:nvPr/>
        </p:nvSpPr>
        <p:spPr bwMode="auto">
          <a:xfrm>
            <a:off x="755650" y="5648325"/>
            <a:ext cx="748823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 dirty="0">
                <a:latin typeface="Candara" pitchFamily="34" charset="0"/>
              </a:rPr>
              <a:t>Ogres evaņģēliski luteriskās baznīcas teritorijas apzaļumošana un labiekārtošana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836613"/>
            <a:ext cx="3598863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19100"/>
            <a:ext cx="23844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888" y="274478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050"/>
          <p:cNvSpPr>
            <a:spLocks noChangeArrowheads="1"/>
          </p:cNvSpPr>
          <p:nvPr/>
        </p:nvSpPr>
        <p:spPr bwMode="auto">
          <a:xfrm>
            <a:off x="447675" y="549275"/>
            <a:ext cx="8137525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>
                <a:latin typeface="Candara" pitchFamily="34" charset="0"/>
              </a:rPr>
              <a:t>Orientēšanās poligona izveide Pārogres teritorijā un orientēšanās kartes izstrāde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" y="2865438"/>
            <a:ext cx="36004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133600"/>
            <a:ext cx="468153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050"/>
          <p:cNvSpPr>
            <a:spLocks noChangeArrowheads="1"/>
          </p:cNvSpPr>
          <p:nvPr/>
        </p:nvSpPr>
        <p:spPr bwMode="auto">
          <a:xfrm>
            <a:off x="447675" y="549275"/>
            <a:ext cx="8137525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>
                <a:latin typeface="Candara" pitchFamily="34" charset="0"/>
              </a:rPr>
              <a:t>Bezsaimnieku kaķu vairošanās ierobežošana un veselīgu, koptu kaķu koloniju izveide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7" y="4365104"/>
            <a:ext cx="382446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488" y="1556792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50"/>
          <p:cNvSpPr>
            <a:spLocks noChangeArrowheads="1"/>
          </p:cNvSpPr>
          <p:nvPr/>
        </p:nvSpPr>
        <p:spPr bwMode="auto">
          <a:xfrm>
            <a:off x="447675" y="549275"/>
            <a:ext cx="8300789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>
                <a:latin typeface="Candara" pitchFamily="34" charset="0"/>
              </a:rPr>
              <a:t>Nožogota atkritumu dalītās savākšanas punkta izveide (Turkalnes iela 9, Zaķu iela 2, Sūnu iela 1)</a:t>
            </a:r>
          </a:p>
        </p:txBody>
      </p:sp>
      <p:pic>
        <p:nvPicPr>
          <p:cNvPr id="21507" name="Picture 2" descr="PB040291"/>
          <p:cNvPicPr>
            <a:picLocks noChangeAspect="1" noChangeArrowheads="1"/>
          </p:cNvPicPr>
          <p:nvPr/>
        </p:nvPicPr>
        <p:blipFill>
          <a:blip r:embed="rId2" cstate="print"/>
          <a:srcRect b="13686"/>
          <a:stretch>
            <a:fillRect/>
          </a:stretch>
        </p:blipFill>
        <p:spPr bwMode="auto">
          <a:xfrm>
            <a:off x="1873250" y="1916113"/>
            <a:ext cx="5392436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368300"/>
            <a:ext cx="7954963" cy="981075"/>
          </a:xfrm>
        </p:spPr>
        <p:txBody>
          <a:bodyPr/>
          <a:lstStyle/>
          <a:p>
            <a:pPr eaLnBrk="1" hangingPunct="1"/>
            <a:r>
              <a:rPr lang="lv-LV" altLang="lv-LV" sz="4000" smtClean="0">
                <a:solidFill>
                  <a:srgbClr val="A50021"/>
                </a:solidFill>
                <a:latin typeface="Candara" pitchFamily="34" charset="0"/>
              </a:rPr>
              <a:t>Konkursa mērķis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229600" cy="1439863"/>
          </a:xfrm>
        </p:spPr>
        <p:txBody>
          <a:bodyPr/>
          <a:lstStyle/>
          <a:p>
            <a:pPr eaLnBrk="1" hangingPunct="1"/>
            <a:r>
              <a:rPr lang="lv-LV" altLang="lv-LV" sz="3200" smtClean="0">
                <a:latin typeface="Candara" pitchFamily="34" charset="0"/>
              </a:rPr>
              <a:t>uzlabot dzīves vides kvalitāti Ogres novadā, balstoties uz iedzīvotāju iniciatīvu</a:t>
            </a:r>
          </a:p>
          <a:p>
            <a:pPr eaLnBrk="1" hangingPunct="1">
              <a:buFont typeface="Wingdings" pitchFamily="2" charset="2"/>
              <a:buNone/>
            </a:pPr>
            <a:endParaRPr lang="lv-LV" altLang="lv-LV" sz="2400" smtClean="0">
              <a:latin typeface="Candara" pitchFamily="34" charset="0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539750" y="3573463"/>
            <a:ext cx="79549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/>
            <a:r>
              <a:rPr lang="lv-LV" altLang="lv-LV" sz="4000">
                <a:solidFill>
                  <a:srgbClr val="A50021"/>
                </a:solidFill>
                <a:latin typeface="Candara" pitchFamily="34" charset="0"/>
              </a:rPr>
              <a:t>Projektu iesniedzēji 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539750" y="5013325"/>
            <a:ext cx="82296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200" dirty="0">
                <a:latin typeface="Candara" pitchFamily="34" charset="0"/>
              </a:rPr>
              <a:t>nereģistrētas iedzīvotāju grupas</a:t>
            </a:r>
          </a:p>
          <a:p>
            <a: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200" dirty="0">
                <a:latin typeface="Candara" pitchFamily="34" charset="0"/>
              </a:rPr>
              <a:t>nevalstiskās organizācijas</a:t>
            </a:r>
          </a:p>
          <a:p>
            <a: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lv-LV" altLang="lv-LV" sz="2400" dirty="0">
              <a:latin typeface="Candar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lv-LV" altLang="lv-LV" sz="2400" dirty="0">
              <a:latin typeface="Candara" pitchFamily="34" charset="0"/>
            </a:endParaRPr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>
            <a:off x="455613" y="4652963"/>
            <a:ext cx="8077200" cy="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Candar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050"/>
          <p:cNvSpPr>
            <a:spLocks noChangeArrowheads="1"/>
          </p:cNvSpPr>
          <p:nvPr/>
        </p:nvSpPr>
        <p:spPr bwMode="auto">
          <a:xfrm>
            <a:off x="447675" y="908050"/>
            <a:ext cx="8137525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>
                <a:latin typeface="Candara" pitchFamily="34" charset="0"/>
              </a:rPr>
              <a:t>Lietus dārzs O.Kalpaka ielā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01788"/>
            <a:ext cx="2700337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38512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633" y="1268413"/>
            <a:ext cx="3598863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7992119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Daudzfunkcionālas nojumes uzstādīšana daudzdzīvokļu mājas pagalmā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Krapē</a:t>
            </a:r>
          </a:p>
        </p:txBody>
      </p:sp>
      <p:sp>
        <p:nvSpPr>
          <p:cNvPr id="11268" name="Rectangle 2050"/>
          <p:cNvSpPr>
            <a:spLocks noChangeArrowheads="1"/>
          </p:cNvSpPr>
          <p:nvPr/>
        </p:nvSpPr>
        <p:spPr bwMode="auto">
          <a:xfrm>
            <a:off x="2411760" y="5517232"/>
            <a:ext cx="2520181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 dirty="0" smtClean="0">
                <a:latin typeface="Candara" pitchFamily="34" charset="0"/>
              </a:rPr>
              <a:t>“Dzelmes” (Lobe)</a:t>
            </a:r>
            <a:endParaRPr lang="lv-LV" altLang="lv-LV" sz="2400" dirty="0">
              <a:latin typeface="Candara" pitchFamily="34" charset="0"/>
            </a:endParaRP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1208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24944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1116385" y="2060848"/>
            <a:ext cx="4175695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Ķeipenes pludmales volejbola laukuma pilnveide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Ķeipenē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789040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420888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2555776" y="116632"/>
            <a:ext cx="3888432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Latvijas karoga vietas izveide </a:t>
            </a:r>
            <a:endParaRPr lang="lv-LV" altLang="lv-LV" sz="3000" dirty="0">
              <a:latin typeface="Candara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512" y="188640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488" y="3717032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0072" y="3429400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050"/>
          <p:cNvSpPr>
            <a:spLocks noChangeArrowheads="1"/>
          </p:cNvSpPr>
          <p:nvPr/>
        </p:nvSpPr>
        <p:spPr bwMode="auto">
          <a:xfrm>
            <a:off x="-108520" y="3573016"/>
            <a:ext cx="2627784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Represēto piemiņas vietas sakārtošana</a:t>
            </a:r>
            <a:endParaRPr lang="lv-LV" altLang="lv-LV" sz="3000" dirty="0">
              <a:latin typeface="Candara" pitchFamily="34" charset="0"/>
            </a:endParaRP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01008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1331640" y="4797152"/>
            <a:ext cx="7128792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Daudzdzīvokļu mājas “Akācijas” piebraucamā ceļa seguma atjaunošana</a:t>
            </a:r>
            <a:endParaRPr lang="lv-LV" altLang="lv-LV" sz="3000" dirty="0">
              <a:latin typeface="Candara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980728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80728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7992119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err="1" smtClean="0">
                <a:latin typeface="Candara" pitchFamily="34" charset="0"/>
              </a:rPr>
              <a:t>WiFi</a:t>
            </a:r>
            <a:r>
              <a:rPr lang="lv-LV" altLang="lv-LV" sz="3000" dirty="0" smtClean="0">
                <a:latin typeface="Candara" pitchFamily="34" charset="0"/>
              </a:rPr>
              <a:t> teritorijas labiekārtošana un apzaļumošana pie Lauberes bibliotēkas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Lauberē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36" y="2708920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480" y="256490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240" y="4519613"/>
            <a:ext cx="4054475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Attēls 41" descr="C:\Users\ThinkCenter\AppData\Local\Microsoft\Windows\Temporary Internet Files\Content.Word\IMG_7129.jp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5868"/>
            <a:ext cx="3600000" cy="252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28498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Attēls 50" descr="C:\Users\IZM\AppData\Local\Microsoft\Windows\Temporary Internet Files\Content.Word\DSCF23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2" y="836712"/>
            <a:ext cx="4491880" cy="23105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4932040" y="777206"/>
            <a:ext cx="4104456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Bērnu rotaļu laukuma pilnveide Suntažu vidusskolas Lauberes filiāles teritorijā</a:t>
            </a:r>
            <a:endParaRPr lang="lv-LV" altLang="lv-LV" sz="30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7992119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Soliņu izgatavošana un uzstādīšana pie Madlienas kultūras nama 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Madlienā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92896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277272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050"/>
          <p:cNvSpPr>
            <a:spLocks noChangeArrowheads="1"/>
          </p:cNvSpPr>
          <p:nvPr/>
        </p:nvSpPr>
        <p:spPr bwMode="auto">
          <a:xfrm>
            <a:off x="251520" y="5877272"/>
            <a:ext cx="8496944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Vides objekta “Dižozols” izgatavošana un uzstādīšana Latvijas pagastu ozolu birzs teritorijā</a:t>
            </a:r>
            <a:endParaRPr lang="lv-LV" altLang="lv-LV" sz="30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4644008" y="764704"/>
            <a:ext cx="4320480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Vēju aizturoša dzīvžoga atjaunošana pie Madlienas vidusskolas stadiona</a:t>
            </a:r>
            <a:endParaRPr lang="lv-LV" altLang="lv-LV" sz="3000" dirty="0"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187624" y="1700808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420888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755576" y="993230"/>
            <a:ext cx="4320480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err="1" smtClean="0">
                <a:latin typeface="Candara" pitchFamily="34" charset="0"/>
              </a:rPr>
              <a:t>Fusbola</a:t>
            </a:r>
            <a:r>
              <a:rPr lang="lv-LV" altLang="lv-LV" sz="3000" dirty="0" smtClean="0">
                <a:latin typeface="Candara" pitchFamily="34" charset="0"/>
              </a:rPr>
              <a:t> korta labiekārtošana un apzaļumošana </a:t>
            </a:r>
            <a:endParaRPr lang="lv-LV" altLang="lv-LV" sz="3000" dirty="0"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56490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620688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501008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368300"/>
            <a:ext cx="7954963" cy="981075"/>
          </a:xfrm>
        </p:spPr>
        <p:txBody>
          <a:bodyPr/>
          <a:lstStyle/>
          <a:p>
            <a:pPr eaLnBrk="1" hangingPunct="1"/>
            <a:r>
              <a:rPr lang="lv-LV" altLang="lv-LV" sz="4000" smtClean="0">
                <a:solidFill>
                  <a:srgbClr val="A50021"/>
                </a:solidFill>
                <a:latin typeface="Candara" pitchFamily="34" charset="0"/>
              </a:rPr>
              <a:t>Līdzšinējā pieredze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457200" y="1484313"/>
            <a:ext cx="843528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lv-LV" altLang="lv-LV" sz="2300" kern="0" dirty="0" smtClean="0">
                <a:latin typeface="Candara" pitchFamily="34" charset="0"/>
              </a:rPr>
              <a:t>2006-2008: </a:t>
            </a:r>
            <a:r>
              <a:rPr lang="lv-LV" altLang="lv-LV" sz="2300" kern="0" dirty="0" err="1" smtClean="0">
                <a:latin typeface="Candara" pitchFamily="34" charset="0"/>
              </a:rPr>
              <a:t>KNHM</a:t>
            </a:r>
            <a:r>
              <a:rPr lang="lv-LV" altLang="lv-LV" sz="2300" kern="0" dirty="0" smtClean="0">
                <a:latin typeface="Candara" pitchFamily="34" charset="0"/>
              </a:rPr>
              <a:t> (Nīderlande) un Ogres novada domes projektu konkurss “Iedzīvotāji veido savu vidi”</a:t>
            </a:r>
          </a:p>
          <a:p>
            <a:pPr eaLnBrk="1" hangingPunct="1">
              <a:defRPr/>
            </a:pPr>
            <a:r>
              <a:rPr lang="lv-LV" altLang="lv-LV" sz="2300" kern="0" dirty="0" smtClean="0">
                <a:latin typeface="Candara" pitchFamily="34" charset="0"/>
              </a:rPr>
              <a:t>2009: Ogres novada domes un Latvijas Hipotēku un zemes bankas projektu konkurss “Veidojam vidi ap mums”</a:t>
            </a:r>
          </a:p>
          <a:p>
            <a:pPr eaLnBrk="1" hangingPunct="1">
              <a:defRPr/>
            </a:pPr>
            <a:r>
              <a:rPr lang="lv-LV" altLang="lv-LV" sz="2300" kern="0" dirty="0" smtClean="0">
                <a:latin typeface="Candara" pitchFamily="34" charset="0"/>
              </a:rPr>
              <a:t>2010-2012: 2 paralēli konkursi (</a:t>
            </a:r>
            <a:r>
              <a:rPr lang="lv-LV" altLang="lv-LV" sz="2300" kern="0" dirty="0" err="1" smtClean="0">
                <a:latin typeface="Candara" pitchFamily="34" charset="0"/>
              </a:rPr>
              <a:t>KNHM</a:t>
            </a:r>
            <a:r>
              <a:rPr lang="lv-LV" altLang="lv-LV" sz="2300" kern="0" dirty="0" smtClean="0">
                <a:latin typeface="Candara" pitchFamily="34" charset="0"/>
              </a:rPr>
              <a:t> un Ogres novada pašvaldība)</a:t>
            </a:r>
          </a:p>
          <a:p>
            <a:pPr eaLnBrk="1" hangingPunct="1">
              <a:defRPr/>
            </a:pPr>
            <a:r>
              <a:rPr lang="lv-LV" altLang="lv-LV" sz="2300" kern="0" dirty="0" smtClean="0">
                <a:latin typeface="Candara" pitchFamily="34" charset="0"/>
              </a:rPr>
              <a:t>Kopš 2013: Ogres novada pašvaldības projektu konkurss “Veidojam vidi ap mums Ogres novadā”</a:t>
            </a:r>
          </a:p>
          <a:p>
            <a:pPr eaLnBrk="1" hangingPunct="1">
              <a:defRPr/>
            </a:pPr>
            <a:r>
              <a:rPr lang="lv-LV" altLang="lv-LV" sz="2300" kern="0" dirty="0" smtClean="0">
                <a:latin typeface="Candara" pitchFamily="34" charset="0"/>
              </a:rPr>
              <a:t>Kopumā 11 gadu laikā: </a:t>
            </a:r>
          </a:p>
          <a:p>
            <a:pPr lvl="2"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lv-LV" altLang="lv-LV" sz="2300" kern="0" dirty="0" smtClean="0">
                <a:latin typeface="Candara" pitchFamily="34" charset="0"/>
              </a:rPr>
              <a:t>iesniegti 739 projekti, </a:t>
            </a:r>
          </a:p>
          <a:p>
            <a:pPr lvl="2"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lv-LV" altLang="lv-LV" sz="2300" kern="0" dirty="0" smtClean="0">
                <a:latin typeface="Candara" pitchFamily="34" charset="0"/>
              </a:rPr>
              <a:t>apstiprināti 396 projekti</a:t>
            </a:r>
          </a:p>
          <a:p>
            <a:pPr marL="914400" lvl="2" indent="0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lv-LV" altLang="lv-LV" sz="2300" kern="0" dirty="0" smtClean="0">
              <a:latin typeface="Candara" pitchFamily="34" charset="0"/>
            </a:endParaRPr>
          </a:p>
          <a:p>
            <a:pPr marL="914400" lvl="2" indent="0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lv-LV" altLang="lv-LV" sz="2300" kern="0" dirty="0" smtClean="0">
              <a:latin typeface="Candara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395536" y="5849938"/>
            <a:ext cx="6624736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2" indent="-342900" eaLnBrk="1" hangingPunct="1">
              <a:buClr>
                <a:schemeClr val="bg2"/>
              </a:buClr>
              <a:buSzPct val="75000"/>
              <a:defRPr/>
            </a:pPr>
            <a:r>
              <a:rPr lang="lv-LV" altLang="lv-LV" sz="2300" kern="0" dirty="0" smtClean="0">
                <a:latin typeface="Candara" pitchFamily="34" charset="0"/>
              </a:rPr>
              <a:t>Dalība Latvijas pašvaldību apvienībā “Sabiedrība ar dvēseli – Latvija” </a:t>
            </a:r>
          </a:p>
          <a:p>
            <a:pPr marL="914400" lvl="2" indent="0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lv-LV" altLang="lv-LV" sz="2300" kern="0" dirty="0" smtClean="0">
              <a:latin typeface="Candara" pitchFamily="34" charset="0"/>
            </a:endParaRPr>
          </a:p>
        </p:txBody>
      </p:sp>
      <p:pic>
        <p:nvPicPr>
          <p:cNvPr id="10" name="Picture 2" descr="X:\Sanda\Sabiedrība ar Dvēseli\Logo\Logo SDL (krasains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89240"/>
            <a:ext cx="1280366" cy="9849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127000">
              <a:schemeClr val="bg1"/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7992119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Atpūtas vietas izveide Līčupes centrā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Mazozolos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097152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36510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4355976" y="1556792"/>
            <a:ext cx="4320480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Tautastērpu iegāde un vainadziņu izšūšana Mazozolu skolas pirmsskolas grupai</a:t>
            </a:r>
            <a:endParaRPr lang="lv-LV" altLang="lv-LV" sz="3000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b="12303"/>
          <a:stretch>
            <a:fillRect/>
          </a:stretch>
        </p:blipFill>
        <p:spPr bwMode="auto">
          <a:xfrm>
            <a:off x="5220072" y="4077072"/>
            <a:ext cx="3600000" cy="236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0" name="AutoShape 4" descr="http://mail.ogresnovads.lv/?_task=mail&amp;_framed=1&amp;_action=get&amp;_mbox=INBOX.VVAM%202014&amp;_uid=1219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3600000" cy="239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627147"/>
            <a:ext cx="3600000" cy="239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7992119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Jauna informatīvā stenda izgatavošana un uzstādīšana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Meņģelē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564904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827584" y="620688"/>
            <a:ext cx="6768752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Mākslīgo ūdenstilpņu – Zvanu ezera un Lejas ezera – labiekārtošana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4100" name="AutoShape 4" descr="http://mail.ogresnovads.lv/?_task=mail&amp;_framed=1&amp;_action=get&amp;_mbox=INBOX.VVAM%202014&amp;_uid=1219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00808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158000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060848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7992119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Ciemupes Tautas nama stāvlaukuma un estrādes labiekārtošana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Ogresgalā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29200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158000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4283968" y="836712"/>
            <a:ext cx="4176464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Soliņu un atkritumu tvertņu uzstādīšana pie veloceliņa Ogre-</a:t>
            </a:r>
            <a:r>
              <a:rPr lang="lv-LV" altLang="lv-LV" sz="3000" dirty="0" err="1" smtClean="0">
                <a:latin typeface="Candara" pitchFamily="34" charset="0"/>
              </a:rPr>
              <a:t>Ciemupe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4100" name="AutoShape 4" descr="http://mail.ogresnovads.lv/?_task=mail&amp;_framed=1&amp;_action=get&amp;_mbox=INBOX.VVAM%202014&amp;_uid=1219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992" y="2060848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852936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4391719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Āra trenažieru uzstādīšana pie Suntažu vidusskolas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Suntažos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66510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08" y="3212976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827584" y="836712"/>
            <a:ext cx="7632848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Bērnu rotaļu laukuma izveide Ķieģeļceplī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4100" name="AutoShape 4" descr="http://mail.ogresnovads.lv/?_task=mail&amp;_framed=1&amp;_action=get&amp;_mbox=INBOX.VVAM%202014&amp;_uid=1219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84482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84482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8064127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Bērnu rotaļu laukuma izveide pie Plaužu ezera</a:t>
            </a: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  <a:noFill/>
        </p:spPr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Projektu ietvaros paveiktais Taurupē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060848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2313176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18538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339850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050"/>
          <p:cNvSpPr>
            <a:spLocks noChangeArrowheads="1"/>
          </p:cNvSpPr>
          <p:nvPr/>
        </p:nvSpPr>
        <p:spPr bwMode="auto">
          <a:xfrm>
            <a:off x="827584" y="764704"/>
            <a:ext cx="7416824" cy="936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 smtClean="0">
                <a:latin typeface="Candara" pitchFamily="34" charset="0"/>
              </a:rPr>
              <a:t>Pludmales volejbola laukuma ierīkošana pie Plaužu ezera</a:t>
            </a:r>
          </a:p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lv-LV" altLang="lv-LV" sz="3000" dirty="0">
              <a:latin typeface="Candara" pitchFamily="34" charset="0"/>
            </a:endParaRPr>
          </a:p>
        </p:txBody>
      </p:sp>
      <p:sp>
        <p:nvSpPr>
          <p:cNvPr id="4100" name="AutoShape 4" descr="http://mail.ogresnovads.lv/?_task=mail&amp;_framed=1&amp;_action=get&amp;_mbox=INBOX.VVAM%202014&amp;_uid=1219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488" y="1737112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72816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00506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565400"/>
            <a:ext cx="8229600" cy="919163"/>
          </a:xfrm>
        </p:spPr>
        <p:txBody>
          <a:bodyPr/>
          <a:lstStyle/>
          <a:p>
            <a:pPr algn="ctr" eaLnBrk="1" hangingPunct="1"/>
            <a:r>
              <a:rPr lang="lv-LV" altLang="lv-LV" smtClean="0">
                <a:solidFill>
                  <a:srgbClr val="A50021"/>
                </a:solidFill>
                <a:latin typeface="Candara" pitchFamily="34" charset="0"/>
              </a:rPr>
              <a:t>2016.gada projektu konkurss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41438"/>
            <a:ext cx="84248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1588"/>
            <a:ext cx="91789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468560" y="1219200"/>
            <a:ext cx="10009112" cy="2557406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215900"/>
          </a:effectLst>
        </p:spPr>
        <p:txBody>
          <a:bodyPr>
            <a:sp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-468560" y="3282814"/>
            <a:ext cx="10009112" cy="2557406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215900"/>
          </a:effectLst>
        </p:spPr>
        <p:txBody>
          <a:bodyPr>
            <a:sp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869877"/>
            <a:ext cx="8229600" cy="919163"/>
          </a:xfrm>
        </p:spPr>
        <p:txBody>
          <a:bodyPr/>
          <a:lstStyle/>
          <a:p>
            <a:pPr algn="ctr" eaLnBrk="1" hangingPunct="1"/>
            <a:r>
              <a:rPr lang="lv-LV" altLang="lv-LV" sz="7200" dirty="0" smtClean="0">
                <a:solidFill>
                  <a:srgbClr val="A50021"/>
                </a:solidFill>
                <a:latin typeface="Candara" pitchFamily="34" charset="0"/>
              </a:rPr>
              <a:t>PALDIES!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38" y="1341438"/>
            <a:ext cx="84248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44450"/>
            <a:ext cx="7954963" cy="981075"/>
          </a:xfrm>
        </p:spPr>
        <p:txBody>
          <a:bodyPr/>
          <a:lstStyle/>
          <a:p>
            <a:pPr eaLnBrk="1" hangingPunct="1"/>
            <a:r>
              <a:rPr lang="lv-LV" altLang="lv-LV" sz="4000" smtClean="0">
                <a:solidFill>
                  <a:srgbClr val="A50021"/>
                </a:solidFill>
                <a:latin typeface="Candara" pitchFamily="34" charset="0"/>
              </a:rPr>
              <a:t>Konkursa organizētājs 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052513"/>
            <a:ext cx="8229600" cy="1439862"/>
          </a:xfrm>
        </p:spPr>
        <p:txBody>
          <a:bodyPr/>
          <a:lstStyle/>
          <a:p>
            <a:pPr eaLnBrk="1" hangingPunct="1"/>
            <a:r>
              <a:rPr lang="lv-LV" altLang="lv-LV" sz="3200" smtClean="0">
                <a:latin typeface="Candara" pitchFamily="34" charset="0"/>
              </a:rPr>
              <a:t>Ogres novada pašvaldība</a:t>
            </a:r>
            <a:endParaRPr lang="lv-LV" altLang="lv-LV" sz="2400" smtClean="0">
              <a:latin typeface="Candara" pitchFamily="34" charset="0"/>
            </a:endParaRPr>
          </a:p>
        </p:txBody>
      </p:sp>
      <p:sp>
        <p:nvSpPr>
          <p:cNvPr id="7173" name="Line 7"/>
          <p:cNvSpPr>
            <a:spLocks noChangeShapeType="1"/>
          </p:cNvSpPr>
          <p:nvPr/>
        </p:nvSpPr>
        <p:spPr bwMode="auto">
          <a:xfrm>
            <a:off x="455613" y="1052513"/>
            <a:ext cx="8077200" cy="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Candara" pitchFamily="34" charset="0"/>
            </a:endParaRP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563563" y="2420938"/>
            <a:ext cx="79549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/>
            <a:r>
              <a:rPr lang="lv-LV" altLang="lv-LV" sz="4000">
                <a:solidFill>
                  <a:srgbClr val="A50021"/>
                </a:solidFill>
                <a:latin typeface="Candara" pitchFamily="34" charset="0"/>
              </a:rPr>
              <a:t>Pieejamais finansējums</a:t>
            </a: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590550" y="3473450"/>
            <a:ext cx="82296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200">
                <a:latin typeface="Candara" pitchFamily="34" charset="0"/>
              </a:rPr>
              <a:t>kopējais projektu īstenošanai paredzētais finansējums – 40000 EUR</a:t>
            </a:r>
          </a:p>
          <a:p>
            <a: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200">
                <a:latin typeface="Candara" pitchFamily="34" charset="0"/>
              </a:rPr>
              <a:t>max 1000 EUR vienam projektam</a:t>
            </a:r>
          </a:p>
          <a:p>
            <a: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200">
                <a:latin typeface="Candara" pitchFamily="34" charset="0"/>
              </a:rPr>
              <a:t>finansējumu nodrošina Ogres novada pašvaldība</a:t>
            </a:r>
            <a:endParaRPr lang="lv-LV" altLang="lv-LV" sz="2400">
              <a:latin typeface="Candara" pitchFamily="34" charset="0"/>
            </a:endParaRPr>
          </a:p>
        </p:txBody>
      </p:sp>
      <p:sp>
        <p:nvSpPr>
          <p:cNvPr id="7176" name="Line 7"/>
          <p:cNvSpPr>
            <a:spLocks noChangeShapeType="1"/>
          </p:cNvSpPr>
          <p:nvPr/>
        </p:nvSpPr>
        <p:spPr bwMode="auto">
          <a:xfrm>
            <a:off x="441325" y="3473450"/>
            <a:ext cx="8077200" cy="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latin typeface="Candar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altLang="lv-LV" sz="4000" dirty="0" smtClean="0">
                <a:solidFill>
                  <a:srgbClr val="A50021"/>
                </a:solidFill>
                <a:latin typeface="Candara" pitchFamily="34" charset="0"/>
              </a:rPr>
              <a:t>Prioritātes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30725"/>
          </a:xfrm>
        </p:spPr>
        <p:txBody>
          <a:bodyPr/>
          <a:lstStyle/>
          <a:p>
            <a:pPr eaLnBrk="1" hangingPunct="1"/>
            <a:r>
              <a:rPr lang="lv-LV" altLang="lv-LV" dirty="0" smtClean="0">
                <a:latin typeface="Candara" pitchFamily="34" charset="0"/>
              </a:rPr>
              <a:t>publiski pieejamu atpūtas un sabiedrisko zonu labiekārtošana</a:t>
            </a:r>
          </a:p>
          <a:p>
            <a:pPr eaLnBrk="1" hangingPunct="1"/>
            <a:r>
              <a:rPr lang="lv-LV" altLang="lv-LV" dirty="0" smtClean="0">
                <a:latin typeface="Candara" pitchFamily="34" charset="0"/>
              </a:rPr>
              <a:t>publiski pieejamu sporta un aktīvās atpūtas objektu izveide un pilnveidošana</a:t>
            </a:r>
          </a:p>
          <a:p>
            <a:pPr eaLnBrk="1" hangingPunct="1"/>
            <a:r>
              <a:rPr lang="lv-LV" altLang="lv-LV" dirty="0" smtClean="0">
                <a:latin typeface="Candara" pitchFamily="34" charset="0"/>
              </a:rPr>
              <a:t>videi draudzīgu, ilgtspējīgu un kompleksu lietus ūdens uzkrāšanas un/vai novadīšanas risinājumu (lietus dārzu, </a:t>
            </a:r>
            <a:r>
              <a:rPr lang="lv-LV" altLang="lv-LV" dirty="0" err="1" smtClean="0">
                <a:latin typeface="Candara" pitchFamily="34" charset="0"/>
              </a:rPr>
              <a:t>bioieplaku</a:t>
            </a:r>
            <a:r>
              <a:rPr lang="lv-LV" altLang="lv-LV" dirty="0" smtClean="0">
                <a:latin typeface="Candara" pitchFamily="34" charset="0"/>
              </a:rPr>
              <a:t>, mākslīgo mitrāju) ieviešana un popularizēšana</a:t>
            </a:r>
          </a:p>
          <a:p>
            <a:pPr eaLnBrk="1" hangingPunct="1"/>
            <a:r>
              <a:rPr lang="lv-LV" altLang="lv-LV" dirty="0" smtClean="0">
                <a:latin typeface="Candara" pitchFamily="34" charset="0"/>
              </a:rPr>
              <a:t>citas investīcijas publiski pieejamā infrastruktūrā un/vai sabiedriski nozīmīgu problēmu risināšanai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altLang="lv-LV" sz="4000" smtClean="0">
                <a:solidFill>
                  <a:srgbClr val="A50021"/>
                </a:solidFill>
                <a:latin typeface="Candara" pitchFamily="34" charset="0"/>
              </a:rPr>
              <a:t>Konkursa norise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30725"/>
          </a:xfrm>
        </p:spPr>
        <p:txBody>
          <a:bodyPr/>
          <a:lstStyle/>
          <a:p>
            <a:pPr eaLnBrk="1" hangingPunct="1"/>
            <a:r>
              <a:rPr lang="lv-LV" altLang="lv-LV" sz="3200" dirty="0" smtClean="0">
                <a:latin typeface="Candara" pitchFamily="34" charset="0"/>
              </a:rPr>
              <a:t>2016.gada 9.februāris-31.maijs:</a:t>
            </a:r>
          </a:p>
          <a:p>
            <a:pPr lvl="1" eaLnBrk="1" hangingPunct="1">
              <a:buFontTx/>
              <a:buChar char="-"/>
            </a:pPr>
            <a:r>
              <a:rPr lang="lv-LV" altLang="lv-LV" dirty="0" smtClean="0">
                <a:latin typeface="Candara" pitchFamily="34" charset="0"/>
              </a:rPr>
              <a:t>konkursa izsludināšana</a:t>
            </a:r>
          </a:p>
          <a:p>
            <a:pPr lvl="1" eaLnBrk="1" hangingPunct="1">
              <a:buFontTx/>
              <a:buChar char="-"/>
            </a:pPr>
            <a:r>
              <a:rPr lang="lv-LV" altLang="lv-LV" dirty="0" smtClean="0">
                <a:latin typeface="Candara" pitchFamily="34" charset="0"/>
              </a:rPr>
              <a:t>pieteikumu iesniegšana (10.marts),</a:t>
            </a:r>
          </a:p>
          <a:p>
            <a:pPr lvl="1" eaLnBrk="1" hangingPunct="1">
              <a:buFontTx/>
              <a:buChar char="-"/>
            </a:pPr>
            <a:r>
              <a:rPr lang="lv-LV" altLang="lv-LV" dirty="0" smtClean="0">
                <a:latin typeface="Candara" pitchFamily="34" charset="0"/>
              </a:rPr>
              <a:t>projektu izvērtēšana (vērtēšanas komisija), </a:t>
            </a:r>
          </a:p>
          <a:p>
            <a:pPr lvl="1" eaLnBrk="1" hangingPunct="1">
              <a:buFontTx/>
              <a:buChar char="-"/>
            </a:pPr>
            <a:r>
              <a:rPr lang="lv-LV" altLang="lv-LV" dirty="0" smtClean="0">
                <a:latin typeface="Candara" pitchFamily="34" charset="0"/>
              </a:rPr>
              <a:t>rezultātu paziņošana un līgumu slēgšana</a:t>
            </a:r>
          </a:p>
          <a:p>
            <a:pPr eaLnBrk="1" hangingPunct="1"/>
            <a:r>
              <a:rPr lang="lv-LV" altLang="lv-LV" sz="3200" dirty="0" smtClean="0">
                <a:latin typeface="Candara" pitchFamily="34" charset="0"/>
              </a:rPr>
              <a:t>projektu īstenošana – 1.jūnijs-30.septembris</a:t>
            </a:r>
          </a:p>
          <a:p>
            <a:pPr eaLnBrk="1" hangingPunct="1"/>
            <a:r>
              <a:rPr lang="lv-LV" altLang="lv-LV" sz="3200" dirty="0" smtClean="0">
                <a:latin typeface="Candara" pitchFamily="34" charset="0"/>
              </a:rPr>
              <a:t>īstenoto projektu izvērtēšana – oktobris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altLang="lv-LV" sz="4000" smtClean="0">
                <a:solidFill>
                  <a:srgbClr val="A50021"/>
                </a:solidFill>
                <a:latin typeface="Candara" pitchFamily="34" charset="0"/>
              </a:rPr>
              <a:t>Apstiprinātie projekti</a:t>
            </a:r>
          </a:p>
        </p:txBody>
      </p:sp>
      <p:sp>
        <p:nvSpPr>
          <p:cNvPr id="3604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4276725"/>
          </a:xfrm>
        </p:spPr>
        <p:txBody>
          <a:bodyPr/>
          <a:lstStyle/>
          <a:p>
            <a:pPr eaLnBrk="1" hangingPunct="1">
              <a:defRPr/>
            </a:pPr>
            <a:r>
              <a:rPr lang="lv-LV" altLang="lv-LV" sz="3200" dirty="0" smtClean="0">
                <a:latin typeface="Candara" pitchFamily="34" charset="0"/>
              </a:rPr>
              <a:t>iesniegti 52 projektu pieteikumi</a:t>
            </a:r>
          </a:p>
          <a:p>
            <a:pPr eaLnBrk="1" hangingPunct="1">
              <a:defRPr/>
            </a:pPr>
            <a:r>
              <a:rPr lang="lv-LV" altLang="lv-LV" sz="3200" dirty="0" smtClean="0">
                <a:latin typeface="Candara" pitchFamily="34" charset="0"/>
              </a:rPr>
              <a:t>apstiprināti 42 projekti</a:t>
            </a:r>
          </a:p>
          <a:p>
            <a:pPr marL="1165225" lvl="3" indent="-342900" eaLnBrk="1" hangingPunct="1">
              <a:buSzPct val="80000"/>
              <a:buFont typeface="Courier New" panose="02070309020205020404" pitchFamily="49" charset="0"/>
              <a:buChar char="o"/>
              <a:defRPr/>
            </a:pPr>
            <a:r>
              <a:rPr lang="lv-LV" altLang="lv-LV" sz="2400" dirty="0">
                <a:solidFill>
                  <a:schemeClr val="accent4"/>
                </a:solidFill>
                <a:latin typeface="Candara" pitchFamily="34" charset="0"/>
              </a:rPr>
              <a:t>Ogrē – </a:t>
            </a:r>
            <a:r>
              <a:rPr lang="lv-LV" altLang="lv-LV" sz="2400" dirty="0" smtClean="0">
                <a:solidFill>
                  <a:schemeClr val="accent4"/>
                </a:solidFill>
                <a:latin typeface="Candara" pitchFamily="34" charset="0"/>
              </a:rPr>
              <a:t>21</a:t>
            </a:r>
            <a:endParaRPr lang="lv-LV" altLang="lv-LV" sz="2400" dirty="0">
              <a:solidFill>
                <a:schemeClr val="accent4"/>
              </a:solidFill>
              <a:latin typeface="Candara" pitchFamily="34" charset="0"/>
            </a:endParaRPr>
          </a:p>
          <a:p>
            <a:pPr marL="1165225" lvl="3" indent="-342900" eaLnBrk="1" hangingPunct="1">
              <a:buSzPct val="80000"/>
              <a:buFont typeface="Courier New" panose="02070309020205020404" pitchFamily="49" charset="0"/>
              <a:buChar char="o"/>
              <a:defRPr/>
            </a:pPr>
            <a:r>
              <a:rPr lang="lv-LV" altLang="lv-LV" sz="2400" dirty="0" smtClean="0">
                <a:solidFill>
                  <a:schemeClr val="accent4"/>
                </a:solidFill>
                <a:latin typeface="Candara" pitchFamily="34" charset="0"/>
              </a:rPr>
              <a:t>Ķeipenē, Madlienā – </a:t>
            </a:r>
            <a:r>
              <a:rPr lang="lv-LV" altLang="lv-LV" sz="2400" dirty="0">
                <a:solidFill>
                  <a:schemeClr val="accent4"/>
                </a:solidFill>
                <a:latin typeface="Candara" pitchFamily="34" charset="0"/>
              </a:rPr>
              <a:t>katrā 4</a:t>
            </a:r>
          </a:p>
          <a:p>
            <a:pPr marL="1165225" lvl="3" indent="-342900" eaLnBrk="1" hangingPunct="1">
              <a:buSzPct val="80000"/>
              <a:buFont typeface="Courier New" panose="02070309020205020404" pitchFamily="49" charset="0"/>
              <a:buChar char="o"/>
              <a:defRPr/>
            </a:pPr>
            <a:r>
              <a:rPr lang="lv-LV" altLang="lv-LV" sz="2400" dirty="0" smtClean="0">
                <a:solidFill>
                  <a:schemeClr val="accent4"/>
                </a:solidFill>
                <a:latin typeface="Candara" pitchFamily="34" charset="0"/>
              </a:rPr>
              <a:t>Lauberē</a:t>
            </a:r>
            <a:r>
              <a:rPr lang="lv-LV" altLang="lv-LV" sz="2400" dirty="0">
                <a:solidFill>
                  <a:schemeClr val="accent4"/>
                </a:solidFill>
                <a:latin typeface="Candara" pitchFamily="34" charset="0"/>
              </a:rPr>
              <a:t>, Mazozolos, </a:t>
            </a:r>
            <a:r>
              <a:rPr lang="lv-LV" altLang="lv-LV" sz="2400" dirty="0" smtClean="0">
                <a:solidFill>
                  <a:schemeClr val="accent4"/>
                </a:solidFill>
                <a:latin typeface="Candara" pitchFamily="34" charset="0"/>
              </a:rPr>
              <a:t>Meņģelē, Ogresgalā, Suntažos, Taurupē – </a:t>
            </a:r>
            <a:r>
              <a:rPr lang="lv-LV" altLang="lv-LV" sz="2400" dirty="0">
                <a:solidFill>
                  <a:schemeClr val="accent4"/>
                </a:solidFill>
                <a:latin typeface="Candara" pitchFamily="34" charset="0"/>
              </a:rPr>
              <a:t>katrā </a:t>
            </a:r>
            <a:r>
              <a:rPr lang="lv-LV" altLang="lv-LV" sz="2400" dirty="0" smtClean="0">
                <a:solidFill>
                  <a:schemeClr val="accent4"/>
                </a:solidFill>
                <a:latin typeface="Candara" pitchFamily="34" charset="0"/>
              </a:rPr>
              <a:t>2</a:t>
            </a:r>
          </a:p>
          <a:p>
            <a:pPr marL="1165225" lvl="3" indent="-342900" eaLnBrk="1" hangingPunct="1">
              <a:buSzPct val="80000"/>
              <a:buFont typeface="Courier New" panose="02070309020205020404" pitchFamily="49" charset="0"/>
              <a:buChar char="o"/>
              <a:defRPr/>
            </a:pPr>
            <a:r>
              <a:rPr lang="lv-LV" altLang="lv-LV" sz="2400" dirty="0" smtClean="0">
                <a:solidFill>
                  <a:schemeClr val="accent4"/>
                </a:solidFill>
                <a:latin typeface="Candara" pitchFamily="34" charset="0"/>
              </a:rPr>
              <a:t>Krapē - 1</a:t>
            </a:r>
            <a:endParaRPr lang="lv-LV" altLang="lv-LV" sz="2400" dirty="0">
              <a:solidFill>
                <a:schemeClr val="accent4"/>
              </a:solidFill>
              <a:latin typeface="Candara" pitchFamily="34" charset="0"/>
            </a:endParaRPr>
          </a:p>
          <a:p>
            <a:pPr eaLnBrk="1" hangingPunct="1">
              <a:defRPr/>
            </a:pPr>
            <a:r>
              <a:rPr lang="lv-LV" altLang="lv-LV" sz="3200" dirty="0" smtClean="0">
                <a:latin typeface="Candara" pitchFamily="34" charset="0"/>
              </a:rPr>
              <a:t>piešķirtais finansējums </a:t>
            </a:r>
            <a:r>
              <a:rPr lang="lv-LV" altLang="lv-LV" sz="3200" dirty="0">
                <a:latin typeface="Candara" pitchFamily="34" charset="0"/>
              </a:rPr>
              <a:t>39996.19 </a:t>
            </a:r>
            <a:r>
              <a:rPr lang="lv-LV" altLang="lv-LV" sz="3200" dirty="0" smtClean="0">
                <a:latin typeface="Candara" pitchFamily="34" charset="0"/>
              </a:rPr>
              <a:t>EUR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lv-LV" altLang="lv-LV" sz="2400" dirty="0" smtClean="0">
              <a:latin typeface="Candara" pitchFamily="34" charset="0"/>
            </a:endParaRPr>
          </a:p>
          <a:p>
            <a:pPr eaLnBrk="1" hangingPunct="1">
              <a:defRPr/>
            </a:pPr>
            <a:endParaRPr lang="lv-LV" altLang="lv-LV" sz="2400" dirty="0" smtClean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050"/>
          <p:cNvSpPr>
            <a:spLocks noChangeArrowheads="1"/>
          </p:cNvSpPr>
          <p:nvPr/>
        </p:nvSpPr>
        <p:spPr bwMode="auto">
          <a:xfrm>
            <a:off x="468313" y="1570038"/>
            <a:ext cx="7992119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r>
              <a:rPr lang="lv-LV" altLang="lv-LV" sz="3000" dirty="0">
                <a:latin typeface="Candara" pitchFamily="34" charset="0"/>
              </a:rPr>
              <a:t>Daudzdzīvokļu māju pagalmu apzaļumošana</a:t>
            </a:r>
          </a:p>
        </p:txBody>
      </p:sp>
      <p:sp>
        <p:nvSpPr>
          <p:cNvPr id="11267" name="Rectangle 1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lv-LV" altLang="lv-LV" sz="4000" smtClean="0">
                <a:solidFill>
                  <a:srgbClr val="A50021"/>
                </a:solidFill>
                <a:latin typeface="Candara" pitchFamily="34" charset="0"/>
              </a:rPr>
              <a:t>Projektu ietvaros paveiktais Ogrē</a:t>
            </a:r>
          </a:p>
        </p:txBody>
      </p:sp>
      <p:sp>
        <p:nvSpPr>
          <p:cNvPr id="11268" name="Rectangle 2050"/>
          <p:cNvSpPr>
            <a:spLocks noChangeArrowheads="1"/>
          </p:cNvSpPr>
          <p:nvPr/>
        </p:nvSpPr>
        <p:spPr bwMode="auto">
          <a:xfrm>
            <a:off x="7127875" y="2322513"/>
            <a:ext cx="2016125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Grīvas pr. 13 </a:t>
            </a:r>
          </a:p>
        </p:txBody>
      </p:sp>
      <p:sp>
        <p:nvSpPr>
          <p:cNvPr id="11270" name="Rectangle 2050"/>
          <p:cNvSpPr>
            <a:spLocks noChangeArrowheads="1"/>
          </p:cNvSpPr>
          <p:nvPr/>
        </p:nvSpPr>
        <p:spPr bwMode="auto">
          <a:xfrm>
            <a:off x="304800" y="5949950"/>
            <a:ext cx="1871663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Upes pr. 22</a:t>
            </a:r>
          </a:p>
        </p:txBody>
      </p:sp>
      <p:pic>
        <p:nvPicPr>
          <p:cNvPr id="11271" name="Picture 12" descr="X:\VVAM 2016\Bildes\VVAM-2016-01 (Upes 22)\DSC05279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2327275"/>
            <a:ext cx="269875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8959269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>
              <a:latin typeface="Candara" pitchFamily="34" charset="0"/>
            </a:endParaRPr>
          </a:p>
        </p:txBody>
      </p:sp>
      <p:pic>
        <p:nvPicPr>
          <p:cNvPr id="1127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8850" y="245745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033838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5" name="Rectangle 2050"/>
          <p:cNvSpPr>
            <a:spLocks noChangeArrowheads="1"/>
          </p:cNvSpPr>
          <p:nvPr/>
        </p:nvSpPr>
        <p:spPr bwMode="auto">
          <a:xfrm>
            <a:off x="3492500" y="6300788"/>
            <a:ext cx="1871663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lv-LV" altLang="lv-LV" sz="2400">
                <a:latin typeface="Candara" pitchFamily="34" charset="0"/>
              </a:rPr>
              <a:t>Skolas iela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Level 9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B8003D"/>
      </a:accent2>
      <a:accent3>
        <a:srgbClr val="FFFFFF"/>
      </a:accent3>
      <a:accent4>
        <a:srgbClr val="000000"/>
      </a:accent4>
      <a:accent5>
        <a:srgbClr val="FFCAAA"/>
      </a:accent5>
      <a:accent6>
        <a:srgbClr val="A60036"/>
      </a:accent6>
      <a:hlink>
        <a:srgbClr val="666699"/>
      </a:hlink>
      <a:folHlink>
        <a:srgbClr val="999966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lv-LV" altLang="lv-LV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lv-LV" altLang="lv-LV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B8003D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A60036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5931</TotalTime>
  <Words>620</Words>
  <Application>Microsoft Office PowerPoint</Application>
  <PresentationFormat>On-screen Show (4:3)</PresentationFormat>
  <Paragraphs>116</Paragraphs>
  <Slides>40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Level</vt:lpstr>
      <vt:lpstr>Veidojam vidi ap mums  Ogres novadā</vt:lpstr>
      <vt:lpstr>Konkursa mērķis </vt:lpstr>
      <vt:lpstr>Līdzšinējā pieredze</vt:lpstr>
      <vt:lpstr>2016.gada projektu konkurss</vt:lpstr>
      <vt:lpstr>Konkursa organizētājs </vt:lpstr>
      <vt:lpstr>Prioritātes</vt:lpstr>
      <vt:lpstr>Konkursa norise</vt:lpstr>
      <vt:lpstr>Apstiprinātie projekti</vt:lpstr>
      <vt:lpstr>Projektu ietvaros paveiktais Ogrē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Projektu ietvaros paveiktais Krapē</vt:lpstr>
      <vt:lpstr>Projektu ietvaros paveiktais Ķeipenē</vt:lpstr>
      <vt:lpstr>PowerPoint Presentation</vt:lpstr>
      <vt:lpstr>PowerPoint Presentation</vt:lpstr>
      <vt:lpstr>Projektu ietvaros paveiktais Lauberē</vt:lpstr>
      <vt:lpstr>PowerPoint Presentation</vt:lpstr>
      <vt:lpstr>Projektu ietvaros paveiktais Madlienā</vt:lpstr>
      <vt:lpstr>PowerPoint Presentation</vt:lpstr>
      <vt:lpstr>PowerPoint Presentation</vt:lpstr>
      <vt:lpstr>Projektu ietvaros paveiktais Mazozolos</vt:lpstr>
      <vt:lpstr>PowerPoint Presentation</vt:lpstr>
      <vt:lpstr>Projektu ietvaros paveiktais Meņģelē</vt:lpstr>
      <vt:lpstr>PowerPoint Presentation</vt:lpstr>
      <vt:lpstr>Projektu ietvaros paveiktais Ogresgalā</vt:lpstr>
      <vt:lpstr>PowerPoint Presentation</vt:lpstr>
      <vt:lpstr>Projektu ietvaros paveiktais Suntažos</vt:lpstr>
      <vt:lpstr>PowerPoint Presentation</vt:lpstr>
      <vt:lpstr>Projektu ietvaros paveiktais Taurupē</vt:lpstr>
      <vt:lpstr>PowerPoint Presentation</vt:lpstr>
      <vt:lpstr>PALDIES!</vt:lpstr>
    </vt:vector>
  </TitlesOfParts>
  <Company>Ogres novada dome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Projektu konkursi Ogres novadā 2010</dc:title>
  <dc:creator>SZemite</dc:creator>
  <cp:lastModifiedBy>Sanda Zemīte</cp:lastModifiedBy>
  <cp:revision>215</cp:revision>
  <cp:lastPrinted>2016-12-09T14:06:45Z</cp:lastPrinted>
  <dcterms:created xsi:type="dcterms:W3CDTF">2010-11-30T13:32:11Z</dcterms:created>
  <dcterms:modified xsi:type="dcterms:W3CDTF">2016-12-09T14:08:32Z</dcterms:modified>
</cp:coreProperties>
</file>